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8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40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87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3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26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62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73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27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81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87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89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9A3CEB6-C131-4188-A499-7308F75A9E14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D9AA6E4-3C5B-4F7D-A402-7CCC6C0EA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5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ckground-clouds.jpg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thank-you-thanks-gratitude-grateful-1191350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55D07CB-DDEF-AF84-DA62-2BBCFBDA9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769D7-CC1C-CE1B-3ECF-31E6BCE4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240" y="138859"/>
            <a:ext cx="8646160" cy="1344501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b="1" dirty="0">
                <a:solidFill>
                  <a:schemeClr val="tx1"/>
                </a:solidFill>
              </a:rPr>
              <a:t>SQL Case study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962AB-2644-3967-BFC3-8AA11B0C3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48640" y="5381415"/>
            <a:ext cx="9448800" cy="685800"/>
          </a:xfrm>
        </p:spPr>
        <p:txBody>
          <a:bodyPr>
            <a:normAutofit fontScale="25000" lnSpcReduction="20000"/>
          </a:bodyPr>
          <a:lstStyle/>
          <a:p>
            <a:r>
              <a:rPr lang="en-IN" sz="11200" b="1" i="0" dirty="0">
                <a:effectLst/>
                <a:latin typeface="Raleway" panose="020F0502020204030204" pitchFamily="2" charset="0"/>
              </a:rPr>
              <a:t>           </a:t>
            </a:r>
            <a:r>
              <a:rPr lang="en-IN" sz="11200" b="1" dirty="0">
                <a:latin typeface="Raleway" panose="020F0502020204030204" pitchFamily="2" charset="0"/>
              </a:rPr>
              <a:t> </a:t>
            </a:r>
            <a:r>
              <a:rPr lang="en-IN" sz="11200" b="1" i="0" dirty="0">
                <a:effectLst/>
                <a:latin typeface="Calisto MT" panose="02040603050505030304" pitchFamily="18" charset="0"/>
              </a:rPr>
              <a:t>Challenge 3 - Customer Insights</a:t>
            </a:r>
          </a:p>
          <a:p>
            <a:r>
              <a:rPr lang="en-IN" sz="11200" b="1" dirty="0">
                <a:latin typeface="Calisto MT" panose="02040603050505030304" pitchFamily="18" charset="0"/>
              </a:rPr>
              <a:t>           From-</a:t>
            </a:r>
            <a:r>
              <a:rPr lang="en-GB" sz="11200" b="1" i="0" dirty="0">
                <a:effectLst/>
                <a:latin typeface="Calisto MT" panose="02040603050505030304" pitchFamily="18" charset="0"/>
              </a:rPr>
              <a:t> Steel Data and Matthew Steel</a:t>
            </a:r>
          </a:p>
          <a:p>
            <a:r>
              <a:rPr lang="en-GB" sz="11200" b="1" i="0" dirty="0">
                <a:effectLst/>
                <a:latin typeface="Calisto MT" panose="02040603050505030304" pitchFamily="18" charset="0"/>
              </a:rPr>
              <a:t>           Presentation by – T.A Siva Bhavani</a:t>
            </a:r>
          </a:p>
          <a:p>
            <a:endParaRPr lang="en-IN" sz="800" b="1" i="0" dirty="0">
              <a:effectLst/>
              <a:latin typeface="Raleway" panose="020F0502020204030204" pitchFamily="2" charset="0"/>
            </a:endParaRPr>
          </a:p>
          <a:p>
            <a:endParaRPr lang="en-IN" sz="800" dirty="0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FDFFA420-54D6-A028-3597-65A315BC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4" y="46946"/>
            <a:ext cx="1435976" cy="9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3334-6FB2-3AAF-A6BB-2E1DD3C4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9032"/>
            <a:ext cx="10864088" cy="1506728"/>
          </a:xfrm>
        </p:spPr>
        <p:txBody>
          <a:bodyPr>
            <a:normAutofit fontScale="90000"/>
          </a:bodyPr>
          <a:lstStyle/>
          <a:p>
            <a:r>
              <a:rPr lang="en-GB" sz="31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6. What is the average price of products in the 'food' category?</a:t>
            </a:r>
            <a:br>
              <a:rPr lang="en-GB" sz="5400" dirty="0">
                <a:latin typeface="Calisto MT" panose="02040603050505030304" pitchFamily="18" charset="0"/>
              </a:rPr>
            </a:b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21E051-283C-3B76-CDAC-98D508704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t="27314" r="18445" b="28715"/>
          <a:stretch/>
        </p:blipFill>
        <p:spPr>
          <a:xfrm>
            <a:off x="203200" y="1158240"/>
            <a:ext cx="11176000" cy="5321164"/>
          </a:xfrm>
        </p:spPr>
      </p:pic>
    </p:spTree>
    <p:extLst>
      <p:ext uri="{BB962C8B-B14F-4D97-AF65-F5344CB8AC3E}">
        <p14:creationId xmlns:p14="http://schemas.microsoft.com/office/powerpoint/2010/main" val="48943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11E9-C5E5-71E2-4C4E-E80EA0CF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" y="0"/>
            <a:ext cx="11843512" cy="1609344"/>
          </a:xfrm>
        </p:spPr>
        <p:txBody>
          <a:bodyPr>
            <a:normAutofit/>
          </a:bodyPr>
          <a:lstStyle/>
          <a:p>
            <a:r>
              <a:rPr lang="en-GB" sz="27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7. How many orders were made in each sales channel (sales channel column) in the orders table?</a:t>
            </a:r>
            <a:br>
              <a:rPr lang="en-GB" sz="2000" dirty="0">
                <a:latin typeface="Calisto MT" panose="02040603050505030304" pitchFamily="18" charset="0"/>
              </a:rPr>
            </a:br>
            <a:endParaRPr lang="en-IN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00CE44-00F2-3313-6EC0-9C1043FEA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5704" r="6333" b="29482"/>
          <a:stretch/>
        </p:blipFill>
        <p:spPr>
          <a:xfrm>
            <a:off x="264160" y="1341120"/>
            <a:ext cx="11843512" cy="54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6668-5918-FAF9-D68D-2D571973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08" y="129032"/>
            <a:ext cx="10299192" cy="1609344"/>
          </a:xfrm>
        </p:spPr>
        <p:txBody>
          <a:bodyPr>
            <a:noAutofit/>
          </a:bodyPr>
          <a:lstStyle/>
          <a:p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8.What is the date of the latest order made by a customer who can receive marketing emails?</a:t>
            </a:r>
            <a:br>
              <a:rPr lang="en-GB" sz="2800" dirty="0">
                <a:latin typeface="Calisto MT" panose="02040603050505030304" pitchFamily="18" charset="0"/>
              </a:rPr>
            </a:b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656B2F-980C-C222-649A-8DB8A0F98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29397" r="10846" b="36867"/>
          <a:stretch/>
        </p:blipFill>
        <p:spPr>
          <a:xfrm>
            <a:off x="267208" y="1391920"/>
            <a:ext cx="11752072" cy="5337048"/>
          </a:xfrm>
        </p:spPr>
      </p:pic>
    </p:spTree>
    <p:extLst>
      <p:ext uri="{BB962C8B-B14F-4D97-AF65-F5344CB8AC3E}">
        <p14:creationId xmlns:p14="http://schemas.microsoft.com/office/powerpoint/2010/main" val="3209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AC29-1063-C797-4CEC-6B9F9C5F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" y="0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GB" sz="31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9. What is the name of the country with the highest number of orders?</a:t>
            </a:r>
            <a:br>
              <a:rPr lang="en-GB" sz="5400" dirty="0">
                <a:latin typeface="Calisto MT" panose="02040603050505030304" pitchFamily="18" charset="0"/>
              </a:rPr>
            </a:b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F93659-D536-EA4E-5620-3F0FEB8BC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t="29693" r="6940" b="30379"/>
          <a:stretch/>
        </p:blipFill>
        <p:spPr>
          <a:xfrm>
            <a:off x="94488" y="1036320"/>
            <a:ext cx="11386312" cy="5659120"/>
          </a:xfrm>
        </p:spPr>
      </p:pic>
    </p:spTree>
    <p:extLst>
      <p:ext uri="{BB962C8B-B14F-4D97-AF65-F5344CB8AC3E}">
        <p14:creationId xmlns:p14="http://schemas.microsoft.com/office/powerpoint/2010/main" val="291523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89E7F-DDEF-9513-731B-2E97590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46560" cy="1609344"/>
          </a:xfrm>
        </p:spPr>
        <p:txBody>
          <a:bodyPr>
            <a:normAutofit/>
          </a:bodyPr>
          <a:lstStyle/>
          <a:p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10. What is the average age of customers who made orders in the 'vitamins' product category?</a:t>
            </a: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006DB-F93E-DDD6-657B-D8A0CF95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3" t="30870" r="13664" b="27215"/>
          <a:stretch/>
        </p:blipFill>
        <p:spPr>
          <a:xfrm>
            <a:off x="132080" y="1422400"/>
            <a:ext cx="11948160" cy="5262880"/>
          </a:xfrm>
        </p:spPr>
      </p:pic>
    </p:spTree>
    <p:extLst>
      <p:ext uri="{BB962C8B-B14F-4D97-AF65-F5344CB8AC3E}">
        <p14:creationId xmlns:p14="http://schemas.microsoft.com/office/powerpoint/2010/main" val="410283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ky with clouds&#10;&#10;Description automatically generated">
            <a:extLst>
              <a:ext uri="{FF2B5EF4-FFF2-40B4-BE49-F238E27FC236}">
                <a16:creationId xmlns:a16="http://schemas.microsoft.com/office/drawing/2014/main" id="{A267BD4E-A7A4-2E4F-C35B-316EAD58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2087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091FB-7492-525D-0242-04B6D4BD78BE}"/>
              </a:ext>
            </a:extLst>
          </p:cNvPr>
          <p:cNvSpPr txBox="1"/>
          <p:nvPr/>
        </p:nvSpPr>
        <p:spPr>
          <a:xfrm>
            <a:off x="1137139" y="6858000"/>
            <a:ext cx="67571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commons.wikimedia.org/wiki/file:background-clouds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1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86FCBDC9-64E1-6675-31C6-C304987CB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12240" y="1115060"/>
            <a:ext cx="8402319" cy="4051300"/>
          </a:xfrm>
        </p:spPr>
      </p:pic>
    </p:spTree>
    <p:extLst>
      <p:ext uri="{BB962C8B-B14F-4D97-AF65-F5344CB8AC3E}">
        <p14:creationId xmlns:p14="http://schemas.microsoft.com/office/powerpoint/2010/main" val="8882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B739-F008-697D-41E4-E8DDE9D4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85368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Raleway" pitchFamily="2" charset="0"/>
              </a:rPr>
              <a:t>Introduction</a:t>
            </a:r>
            <a:br>
              <a:rPr lang="en-GB" b="1" i="0" dirty="0">
                <a:solidFill>
                  <a:srgbClr val="000000"/>
                </a:solidFill>
                <a:effectLst/>
                <a:latin typeface="Raleway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9B9A-D46C-2230-45FC-EC526245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83920"/>
            <a:ext cx="10058400" cy="5288280"/>
          </a:xfrm>
        </p:spPr>
        <p:txBody>
          <a:bodyPr/>
          <a:lstStyle/>
          <a:p>
            <a:pPr algn="l"/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Assuming as a Customer Insights Analyst for 'The General Store’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</a:br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I analysed the following tables given to find out crucial information about  the customers to provide to insights to the marketing team.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Calisto MT" panose="02040603050505030304" pitchFamily="18" charset="0"/>
              </a:rPr>
              <a:t> TABLES Given  :-</a:t>
            </a:r>
          </a:p>
          <a:p>
            <a:pPr algn="l"/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1)Customers 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Calisto MT" panose="02040603050505030304" pitchFamily="18" charset="0"/>
              </a:rPr>
              <a:t>2) Orders</a:t>
            </a:r>
          </a:p>
          <a:p>
            <a:pPr algn="l"/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3</a:t>
            </a:r>
            <a:r>
              <a:rPr lang="en-GB" sz="2800" dirty="0">
                <a:solidFill>
                  <a:srgbClr val="000000"/>
                </a:solidFill>
                <a:latin typeface="Calisto MT" panose="02040603050505030304" pitchFamily="18" charset="0"/>
              </a:rPr>
              <a:t>) Baskets</a:t>
            </a:r>
          </a:p>
          <a:p>
            <a:pPr algn="l"/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4)Products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Calisto MT" panose="02040603050505030304" pitchFamily="18" charset="0"/>
              </a:rPr>
              <a:t>5)Country</a:t>
            </a:r>
            <a:endParaRPr lang="en-GB" sz="2800" b="0" i="0" dirty="0">
              <a:solidFill>
                <a:srgbClr val="000000"/>
              </a:solidFill>
              <a:effectLst/>
              <a:latin typeface="Calisto MT" panose="0204060305050503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94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5F53-3FF9-B79C-0979-8B38803E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51688"/>
          </a:xfrm>
        </p:spPr>
        <p:txBody>
          <a:bodyPr>
            <a:normAutofit fontScale="90000"/>
          </a:bodyPr>
          <a:lstStyle/>
          <a:p>
            <a:r>
              <a:rPr lang="en-IN" dirty="0"/>
              <a:t>TABLES 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514C0F5-D4CA-569E-B7A1-935E13EDB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7" y="1036320"/>
            <a:ext cx="4420335" cy="513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41B047CB-7C77-FA45-9AAC-FCCEB19E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0"/>
            <a:ext cx="767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9127-690B-E76F-D0CB-CB138CDF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47040"/>
            <a:ext cx="10058400" cy="822960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Requirement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8034-91A9-6339-53CD-B7D8451A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53440"/>
            <a:ext cx="10058400" cy="5318760"/>
          </a:xfrm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1. What are the names of all the countries in the country table?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2. What is the total number of customers in the customers table?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3. What is the average age of customers who can receive marketing emails (can email is set to 'yes')?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4. How many orders were made by customers aged 30 or older?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5. What is the total revenue generated by each product category?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6. What is the average price of products in the 'food' category?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7. How many orders were made in each sales channel (sales channel column) in the orders table?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8.What is the date of the latest order made by a customer who can receive marketing emails?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9. What is the name of the country with the highest number of orders?</a:t>
            </a:r>
            <a:br>
              <a:rPr lang="en-GB" sz="2400" dirty="0">
                <a:latin typeface="Calisto MT" panose="02040603050505030304" pitchFamily="18" charset="0"/>
              </a:rPr>
            </a:br>
            <a:r>
              <a:rPr lang="en-GB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10. What is the average age of customers who made orders in the 'vitamins' product category?</a:t>
            </a:r>
            <a:endParaRPr lang="en-IN" sz="24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2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AEC8-A336-DC27-5DCC-8DEED86B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48" y="-135128"/>
            <a:ext cx="10058400" cy="1609344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alisto MT" panose="02040603050505030304" pitchFamily="18" charset="0"/>
              </a:rPr>
              <a:t>1</a:t>
            </a:r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. </a:t>
            </a:r>
            <a:r>
              <a:rPr lang="en-GB" sz="27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What are the names of all the countries in the country table?</a:t>
            </a:r>
            <a:endParaRPr lang="en-IN" sz="27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E8FCB0-1C32-D732-B686-0F2BE82D3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148" r="22250" b="33037"/>
          <a:stretch/>
        </p:blipFill>
        <p:spPr>
          <a:xfrm>
            <a:off x="708152" y="1105153"/>
            <a:ext cx="10668000" cy="55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9F49-6BCD-7217-C0F7-0F5D5341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43128"/>
          </a:xfrm>
        </p:spPr>
        <p:txBody>
          <a:bodyPr>
            <a:normAutofit fontScale="90000"/>
          </a:bodyPr>
          <a:lstStyle/>
          <a:p>
            <a:r>
              <a:rPr lang="en-GB" sz="27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2. What is the total number of customers in the customers table?</a:t>
            </a:r>
            <a:br>
              <a:rPr lang="en-GB" sz="5400" dirty="0">
                <a:latin typeface="Calisto MT" panose="02040603050505030304" pitchFamily="18" charset="0"/>
              </a:rPr>
            </a:b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9242EC-E6F0-5F45-0A8D-F072467DE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0" y="1127760"/>
            <a:ext cx="10908989" cy="5537200"/>
          </a:xfrm>
        </p:spPr>
      </p:pic>
    </p:spTree>
    <p:extLst>
      <p:ext uri="{BB962C8B-B14F-4D97-AF65-F5344CB8AC3E}">
        <p14:creationId xmlns:p14="http://schemas.microsoft.com/office/powerpoint/2010/main" val="339237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624C-B8DA-B0DD-7224-A307C2A1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0"/>
            <a:ext cx="10833608" cy="1737360"/>
          </a:xfrm>
        </p:spPr>
        <p:txBody>
          <a:bodyPr>
            <a:normAutofit/>
          </a:bodyPr>
          <a:lstStyle/>
          <a:p>
            <a:r>
              <a:rPr lang="en-GB" sz="28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3. What is the average age of customers who can receive marketing emails (can email is set to 'yes')?</a:t>
            </a: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3CB192-1D05-A738-973E-14666A7EE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21509" r="16009" b="22528"/>
          <a:stretch/>
        </p:blipFill>
        <p:spPr>
          <a:xfrm>
            <a:off x="294640" y="1452880"/>
            <a:ext cx="11409679" cy="5079999"/>
          </a:xfrm>
        </p:spPr>
      </p:pic>
    </p:spTree>
    <p:extLst>
      <p:ext uri="{BB962C8B-B14F-4D97-AF65-F5344CB8AC3E}">
        <p14:creationId xmlns:p14="http://schemas.microsoft.com/office/powerpoint/2010/main" val="400310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4F63-66B6-DD56-611E-DC832320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17448"/>
          </a:xfrm>
        </p:spPr>
        <p:txBody>
          <a:bodyPr>
            <a:normAutofit fontScale="90000"/>
          </a:bodyPr>
          <a:lstStyle/>
          <a:p>
            <a:r>
              <a:rPr lang="en-GB" sz="31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4. How many orders were made by customers aged 30 or older?</a:t>
            </a:r>
            <a:br>
              <a:rPr lang="en-GB" sz="5400" dirty="0">
                <a:latin typeface="Calisto MT" panose="02040603050505030304" pitchFamily="18" charset="0"/>
              </a:rPr>
            </a:b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F8C5AA-C20D-7F53-4C8B-C888ED60F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t="23518" r="17811" b="27638"/>
          <a:stretch/>
        </p:blipFill>
        <p:spPr>
          <a:xfrm>
            <a:off x="1" y="960120"/>
            <a:ext cx="5222240" cy="5897880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E6AB653-28E8-7F84-C54E-3ABD1B0FB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24296" r="18416" b="26815"/>
          <a:stretch/>
        </p:blipFill>
        <p:spPr>
          <a:xfrm>
            <a:off x="5222240" y="960118"/>
            <a:ext cx="6969760" cy="58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2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1B30-9085-84C2-5C11-B4A244E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88" y="210312"/>
            <a:ext cx="10058400" cy="1151128"/>
          </a:xfrm>
        </p:spPr>
        <p:txBody>
          <a:bodyPr>
            <a:normAutofit fontScale="90000"/>
          </a:bodyPr>
          <a:lstStyle/>
          <a:p>
            <a:r>
              <a:rPr lang="en-GB" sz="31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5. What is the total revenue generated by each product category?</a:t>
            </a:r>
            <a:br>
              <a:rPr lang="en-GB" sz="5400" dirty="0">
                <a:latin typeface="Calisto MT" panose="02040603050505030304" pitchFamily="18" charset="0"/>
              </a:rPr>
            </a:br>
            <a:endParaRPr lang="en-IN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CF6AE8B-8E97-6090-A9A1-6CD224A9D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t="33411" r="8256" b="27988"/>
          <a:stretch/>
        </p:blipFill>
        <p:spPr>
          <a:xfrm>
            <a:off x="805688" y="1005840"/>
            <a:ext cx="10441432" cy="5496560"/>
          </a:xfrm>
        </p:spPr>
      </p:pic>
    </p:spTree>
    <p:extLst>
      <p:ext uri="{BB962C8B-B14F-4D97-AF65-F5344CB8AC3E}">
        <p14:creationId xmlns:p14="http://schemas.microsoft.com/office/powerpoint/2010/main" val="82456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69</TotalTime>
  <Words>450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Calisto MT</vt:lpstr>
      <vt:lpstr>Raleway</vt:lpstr>
      <vt:lpstr>Rockwell</vt:lpstr>
      <vt:lpstr>Rockwell Condensed</vt:lpstr>
      <vt:lpstr>Wingdings</vt:lpstr>
      <vt:lpstr>Wood Type</vt:lpstr>
      <vt:lpstr> SQL Case study </vt:lpstr>
      <vt:lpstr>Introduction </vt:lpstr>
      <vt:lpstr>TABLES </vt:lpstr>
      <vt:lpstr>               Requirement  </vt:lpstr>
      <vt:lpstr>1. What are the names of all the countries in the country table?</vt:lpstr>
      <vt:lpstr>2. What is the total number of customers in the customers table? </vt:lpstr>
      <vt:lpstr>3. What is the average age of customers who can receive marketing emails (can email is set to 'yes')?</vt:lpstr>
      <vt:lpstr>4. How many orders were made by customers aged 30 or older? </vt:lpstr>
      <vt:lpstr>5. What is the total revenue generated by each product category? </vt:lpstr>
      <vt:lpstr>6. What is the average price of products in the 'food' category? </vt:lpstr>
      <vt:lpstr>7. How many orders were made in each sales channel (sales channel column) in the orders table? </vt:lpstr>
      <vt:lpstr>8.What is the date of the latest order made by a customer who can receive marketing emails? </vt:lpstr>
      <vt:lpstr>9. What is the name of the country with the highest number of orders? </vt:lpstr>
      <vt:lpstr>10. What is the average age of customers who made orders in the 'vitamins' product category?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SQL Case study </dc:title>
  <dc:creator>sivabhavani thummalaabbigari</dc:creator>
  <cp:lastModifiedBy>sivabhavani thummalaabbigari</cp:lastModifiedBy>
  <cp:revision>1</cp:revision>
  <dcterms:created xsi:type="dcterms:W3CDTF">2024-01-18T13:16:21Z</dcterms:created>
  <dcterms:modified xsi:type="dcterms:W3CDTF">2024-01-18T14:25:43Z</dcterms:modified>
</cp:coreProperties>
</file>